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4" r:id="rId5"/>
    <p:sldId id="260" r:id="rId6"/>
    <p:sldId id="261" r:id="rId7"/>
    <p:sldId id="262" r:id="rId8"/>
    <p:sldId id="263"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CB33A2-35DC-481D-93BE-A901B38BBE5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62723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CB33A2-35DC-481D-93BE-A901B38BBE5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367585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CB33A2-35DC-481D-93BE-A901B38BBE5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F7642-6471-4A70-8383-4D2C7B687D7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53193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CB33A2-35DC-481D-93BE-A901B38BBE5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3142251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CB33A2-35DC-481D-93BE-A901B38BBE5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F7642-6471-4A70-8383-4D2C7B687D7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9874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CB33A2-35DC-481D-93BE-A901B38BBE5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4217280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CB33A2-35DC-481D-93BE-A901B38BBE5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1905199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CB33A2-35DC-481D-93BE-A901B38BBE5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151643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CB33A2-35DC-481D-93BE-A901B38BBE5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74122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CB33A2-35DC-481D-93BE-A901B38BBE5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326863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CB33A2-35DC-481D-93BE-A901B38BBE53}"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4517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CB33A2-35DC-481D-93BE-A901B38BBE53}" type="datetimeFigureOut">
              <a:rPr lang="en-US" smtClean="0"/>
              <a:t>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283036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CB33A2-35DC-481D-93BE-A901B38BBE53}" type="datetimeFigureOut">
              <a:rPr lang="en-US" smtClean="0"/>
              <a:t>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2901398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B33A2-35DC-481D-93BE-A901B38BBE53}" type="datetimeFigureOut">
              <a:rPr lang="en-US" smtClean="0"/>
              <a:t>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408824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CB33A2-35DC-481D-93BE-A901B38BBE53}"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3572617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CB33A2-35DC-481D-93BE-A901B38BBE53}"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F7642-6471-4A70-8383-4D2C7B687D7C}" type="slidenum">
              <a:rPr lang="en-US" smtClean="0"/>
              <a:t>‹#›</a:t>
            </a:fld>
            <a:endParaRPr lang="en-US"/>
          </a:p>
        </p:txBody>
      </p:sp>
    </p:spTree>
    <p:extLst>
      <p:ext uri="{BB962C8B-B14F-4D97-AF65-F5344CB8AC3E}">
        <p14:creationId xmlns:p14="http://schemas.microsoft.com/office/powerpoint/2010/main" val="166442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CB33A2-35DC-481D-93BE-A901B38BBE53}" type="datetimeFigureOut">
              <a:rPr lang="en-US" smtClean="0"/>
              <a:t>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D5F7642-6471-4A70-8383-4D2C7B687D7C}" type="slidenum">
              <a:rPr lang="en-US" smtClean="0"/>
              <a:t>‹#›</a:t>
            </a:fld>
            <a:endParaRPr lang="en-US"/>
          </a:p>
        </p:txBody>
      </p:sp>
    </p:spTree>
    <p:extLst>
      <p:ext uri="{BB962C8B-B14F-4D97-AF65-F5344CB8AC3E}">
        <p14:creationId xmlns:p14="http://schemas.microsoft.com/office/powerpoint/2010/main" val="36281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FDCE-3FD0-40B1-BAA2-61B7CC01124F}"/>
              </a:ext>
            </a:extLst>
          </p:cNvPr>
          <p:cNvSpPr>
            <a:spLocks noGrp="1"/>
          </p:cNvSpPr>
          <p:nvPr>
            <p:ph type="ctrTitle"/>
          </p:nvPr>
        </p:nvSpPr>
        <p:spPr>
          <a:xfrm>
            <a:off x="1335741" y="1"/>
            <a:ext cx="9018494" cy="5853952"/>
          </a:xfrm>
        </p:spPr>
        <p:txBody>
          <a:bodyPr/>
          <a:lstStyle/>
          <a:p>
            <a:pPr algn="ctr"/>
            <a:r>
              <a:rPr lang="en-US" dirty="0"/>
              <a:t>                                                             </a:t>
            </a:r>
            <a:br>
              <a:rPr lang="en-US" dirty="0"/>
            </a:br>
            <a:br>
              <a:rPr lang="en-US" dirty="0"/>
            </a:br>
            <a:br>
              <a:rPr lang="en-US" dirty="0"/>
            </a:br>
            <a:br>
              <a:rPr lang="en-US" dirty="0"/>
            </a:br>
            <a:br>
              <a:rPr lang="en-US" dirty="0"/>
            </a:br>
            <a:br>
              <a:rPr lang="en-US" dirty="0"/>
            </a:br>
            <a:br>
              <a:rPr lang="en-US" dirty="0"/>
            </a:br>
            <a:r>
              <a:rPr lang="en-US" dirty="0"/>
              <a:t>                              </a:t>
            </a:r>
            <a:br>
              <a:rPr lang="en-US" dirty="0"/>
            </a:br>
            <a:br>
              <a:rPr lang="en-US" dirty="0"/>
            </a:br>
            <a:r>
              <a:rPr lang="en-US" dirty="0"/>
              <a:t>AIRWAY DELIVERY: A NEW BUSINESS          OPPORTUNITY STRATEGIES</a:t>
            </a:r>
            <a:br>
              <a:rPr lang="en-US" dirty="0"/>
            </a:br>
            <a:br>
              <a:rPr lang="en-US" dirty="0"/>
            </a:br>
            <a:br>
              <a:rPr lang="en-US" dirty="0"/>
            </a:br>
            <a:br>
              <a:rPr lang="en-US" dirty="0"/>
            </a:br>
            <a:r>
              <a:rPr lang="en-US" dirty="0"/>
              <a:t> </a:t>
            </a:r>
          </a:p>
        </p:txBody>
      </p:sp>
      <p:pic>
        <p:nvPicPr>
          <p:cNvPr id="4" name="Picture 3">
            <a:extLst>
              <a:ext uri="{FF2B5EF4-FFF2-40B4-BE49-F238E27FC236}">
                <a16:creationId xmlns:a16="http://schemas.microsoft.com/office/drawing/2014/main" id="{2599DAEF-F1F9-422C-A27C-3145FB7EE52C}"/>
              </a:ext>
            </a:extLst>
          </p:cNvPr>
          <p:cNvPicPr>
            <a:picLocks noChangeAspect="1"/>
          </p:cNvPicPr>
          <p:nvPr/>
        </p:nvPicPr>
        <p:blipFill>
          <a:blip r:embed="rId2"/>
          <a:stretch>
            <a:fillRect/>
          </a:stretch>
        </p:blipFill>
        <p:spPr>
          <a:xfrm>
            <a:off x="3388660" y="3004607"/>
            <a:ext cx="4545106" cy="2553511"/>
          </a:xfrm>
          <a:prstGeom prst="rect">
            <a:avLst/>
          </a:prstGeom>
        </p:spPr>
      </p:pic>
      <p:sp>
        <p:nvSpPr>
          <p:cNvPr id="6" name="TextBox 5">
            <a:extLst>
              <a:ext uri="{FF2B5EF4-FFF2-40B4-BE49-F238E27FC236}">
                <a16:creationId xmlns:a16="http://schemas.microsoft.com/office/drawing/2014/main" id="{EF6A1D26-BA3D-4FB0-B7E5-A8C62EEB7ABB}"/>
              </a:ext>
            </a:extLst>
          </p:cNvPr>
          <p:cNvSpPr txBox="1"/>
          <p:nvPr/>
        </p:nvSpPr>
        <p:spPr>
          <a:xfrm flipH="1">
            <a:off x="9547859" y="5118847"/>
            <a:ext cx="2616799" cy="923330"/>
          </a:xfrm>
          <a:prstGeom prst="rect">
            <a:avLst/>
          </a:prstGeom>
          <a:noFill/>
        </p:spPr>
        <p:txBody>
          <a:bodyPr wrap="square" rtlCol="0">
            <a:spAutoFit/>
          </a:bodyPr>
          <a:lstStyle/>
          <a:p>
            <a:r>
              <a:rPr lang="en-US" dirty="0"/>
              <a:t>JAYANT SAXENA </a:t>
            </a:r>
          </a:p>
          <a:p>
            <a:r>
              <a:rPr lang="en-US" dirty="0"/>
              <a:t> PRIYANKA MUKHARJI</a:t>
            </a:r>
          </a:p>
          <a:p>
            <a:r>
              <a:rPr lang="en-US" dirty="0"/>
              <a:t> ANJALI OLHA</a:t>
            </a:r>
          </a:p>
        </p:txBody>
      </p:sp>
    </p:spTree>
    <p:extLst>
      <p:ext uri="{BB962C8B-B14F-4D97-AF65-F5344CB8AC3E}">
        <p14:creationId xmlns:p14="http://schemas.microsoft.com/office/powerpoint/2010/main" val="341228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CF41E-3BF5-40C5-8470-3F902C9A45EB}"/>
              </a:ext>
            </a:extLst>
          </p:cNvPr>
          <p:cNvSpPr>
            <a:spLocks noGrp="1"/>
          </p:cNvSpPr>
          <p:nvPr>
            <p:ph type="title"/>
          </p:nvPr>
        </p:nvSpPr>
        <p:spPr/>
        <p:txBody>
          <a:bodyPr>
            <a:normAutofit/>
          </a:bodyPr>
          <a:lstStyle/>
          <a:p>
            <a:r>
              <a:rPr lang="en-US" dirty="0"/>
              <a:t>COMPANY ALL ABOUT</a:t>
            </a:r>
            <a:b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endParaRPr lang="en-US" dirty="0"/>
          </a:p>
        </p:txBody>
      </p:sp>
      <p:sp>
        <p:nvSpPr>
          <p:cNvPr id="3" name="Content Placeholder 2">
            <a:extLst>
              <a:ext uri="{FF2B5EF4-FFF2-40B4-BE49-F238E27FC236}">
                <a16:creationId xmlns:a16="http://schemas.microsoft.com/office/drawing/2014/main" id="{6F6D4861-B5B8-47BF-832B-EBF1E22ED461}"/>
              </a:ext>
            </a:extLst>
          </p:cNvPr>
          <p:cNvSpPr>
            <a:spLocks noGrp="1"/>
          </p:cNvSpPr>
          <p:nvPr>
            <p:ph idx="1"/>
          </p:nvPr>
        </p:nvSpPr>
        <p:spPr/>
        <p:txBody>
          <a:bodyPr/>
          <a:lstStyle/>
          <a:p>
            <a:r>
              <a:rPr lang="en-US" dirty="0"/>
              <a:t>Your company is a courier company, which has branches across India and delivers to most pin-codes. Company's Board has decided to venture into 'Hyper Local Delivery space' and want to conduct local delivery through drones</a:t>
            </a:r>
          </a:p>
          <a:p>
            <a:r>
              <a:rPr lang="en-US" dirty="0"/>
              <a:t>They get all . As a rule, all flying objects in India, needs to take permission from (DGCA) Director General of Civil Aviation. </a:t>
            </a:r>
          </a:p>
        </p:txBody>
      </p:sp>
      <p:sp>
        <p:nvSpPr>
          <p:cNvPr id="5" name="TextBox 4">
            <a:extLst>
              <a:ext uri="{FF2B5EF4-FFF2-40B4-BE49-F238E27FC236}">
                <a16:creationId xmlns:a16="http://schemas.microsoft.com/office/drawing/2014/main" id="{286CE2B2-2057-41F0-B796-C8D11965A6DC}"/>
              </a:ext>
            </a:extLst>
          </p:cNvPr>
          <p:cNvSpPr txBox="1"/>
          <p:nvPr/>
        </p:nvSpPr>
        <p:spPr>
          <a:xfrm>
            <a:off x="833718" y="4100975"/>
            <a:ext cx="8130988" cy="923330"/>
          </a:xfrm>
          <a:prstGeom prst="rect">
            <a:avLst/>
          </a:prstGeom>
          <a:noFill/>
        </p:spPr>
        <p:txBody>
          <a:bodyPr wrap="square">
            <a:spAutoFit/>
          </a:bodyPr>
          <a:lstStyle/>
          <a:p>
            <a:r>
              <a:rPr lang="en-US" dirty="0"/>
              <a:t>They can enhance there </a:t>
            </a:r>
            <a:r>
              <a:rPr lang="en-US" dirty="0" err="1"/>
              <a:t>Busnies</a:t>
            </a:r>
            <a:r>
              <a:rPr lang="en-US" dirty="0"/>
              <a:t> through Short Range Drone Based Services" instead of Long-Range Drone Flight operations due to high purchase cost of "Long range drones".</a:t>
            </a:r>
          </a:p>
        </p:txBody>
      </p:sp>
    </p:spTree>
    <p:extLst>
      <p:ext uri="{BB962C8B-B14F-4D97-AF65-F5344CB8AC3E}">
        <p14:creationId xmlns:p14="http://schemas.microsoft.com/office/powerpoint/2010/main" val="126137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5FE4C-B103-4D1B-9C45-9E30080A898D}"/>
              </a:ext>
            </a:extLst>
          </p:cNvPr>
          <p:cNvSpPr>
            <a:spLocks noGrp="1"/>
          </p:cNvSpPr>
          <p:nvPr>
            <p:ph type="title"/>
          </p:nvPr>
        </p:nvSpPr>
        <p:spPr/>
        <p:txBody>
          <a:bodyPr/>
          <a:lstStyle/>
          <a:p>
            <a:r>
              <a:rPr lang="en-US" dirty="0">
                <a:solidFill>
                  <a:schemeClr val="accent1">
                    <a:lumMod val="50000"/>
                  </a:schemeClr>
                </a:solidFill>
              </a:rPr>
              <a:t>STRATEGY FOR EXPENSION</a:t>
            </a:r>
          </a:p>
        </p:txBody>
      </p:sp>
      <p:sp>
        <p:nvSpPr>
          <p:cNvPr id="3" name="Content Placeholder 2">
            <a:extLst>
              <a:ext uri="{FF2B5EF4-FFF2-40B4-BE49-F238E27FC236}">
                <a16:creationId xmlns:a16="http://schemas.microsoft.com/office/drawing/2014/main" id="{D87FABD8-7829-4186-BD0A-153AAC37BAFC}"/>
              </a:ext>
            </a:extLst>
          </p:cNvPr>
          <p:cNvSpPr>
            <a:spLocks noGrp="1"/>
          </p:cNvSpPr>
          <p:nvPr>
            <p:ph idx="1"/>
          </p:nvPr>
        </p:nvSpPr>
        <p:spPr>
          <a:xfrm>
            <a:off x="607850" y="1495579"/>
            <a:ext cx="8596668" cy="4391856"/>
          </a:xfrm>
        </p:spPr>
        <p:txBody>
          <a:bodyPr>
            <a:normAutofit/>
          </a:bodyPr>
          <a:lstStyle/>
          <a:p>
            <a:pPr>
              <a:buFont typeface="+mj-lt"/>
              <a:buAutoNum type="arabicPeriod"/>
            </a:pPr>
            <a:r>
              <a:rPr lang="en-US" sz="2400" dirty="0"/>
              <a:t>Through NPD</a:t>
            </a:r>
          </a:p>
          <a:p>
            <a:pPr marL="0" indent="0">
              <a:buNone/>
            </a:pPr>
            <a:r>
              <a:rPr lang="en-US" sz="2400" dirty="0"/>
              <a:t> in initial stage they only </a:t>
            </a:r>
            <a:r>
              <a:rPr lang="en-US" sz="2400" dirty="0" err="1"/>
              <a:t>stabilise</a:t>
            </a:r>
            <a:r>
              <a:rPr lang="en-US" sz="2400" dirty="0"/>
              <a:t> there brand entity   through (</a:t>
            </a:r>
            <a:r>
              <a:rPr lang="en-US" sz="2400" dirty="0" err="1"/>
              <a:t>promotions,penetrations</a:t>
            </a:r>
            <a:r>
              <a:rPr lang="en-US" sz="2400" dirty="0"/>
              <a:t> pricing strategy ) by  which they attract more n more customers and this will help him to reach there break even point </a:t>
            </a:r>
          </a:p>
          <a:p>
            <a:pPr>
              <a:buFont typeface="Arial" panose="020B0604020202020204" pitchFamily="34" charset="0"/>
              <a:buChar char="•"/>
            </a:pPr>
            <a:r>
              <a:rPr lang="en-US" sz="2400" dirty="0"/>
              <a:t>Penetration pricing•	 It is a marketing strategy used by businesses to attract customers to a new product or service by offering a lower price during its initial offering. The lower price helps a new product or service penetrate the market and attract customers away from competitors</a:t>
            </a:r>
          </a:p>
          <a:p>
            <a:pPr>
              <a:buFont typeface="Arial" panose="020B0604020202020204" pitchFamily="34" charset="0"/>
              <a:buChar char="•"/>
            </a:pPr>
            <a:endParaRPr lang="en-US" sz="2400" dirty="0"/>
          </a:p>
        </p:txBody>
      </p:sp>
      <p:pic>
        <p:nvPicPr>
          <p:cNvPr id="4" name="Picture 3">
            <a:extLst>
              <a:ext uri="{FF2B5EF4-FFF2-40B4-BE49-F238E27FC236}">
                <a16:creationId xmlns:a16="http://schemas.microsoft.com/office/drawing/2014/main" id="{209908F6-AD72-42E5-A9BC-5A93F2F244B6}"/>
              </a:ext>
            </a:extLst>
          </p:cNvPr>
          <p:cNvPicPr>
            <a:picLocks noChangeAspect="1"/>
          </p:cNvPicPr>
          <p:nvPr/>
        </p:nvPicPr>
        <p:blipFill>
          <a:blip r:embed="rId2"/>
          <a:stretch>
            <a:fillRect/>
          </a:stretch>
        </p:blipFill>
        <p:spPr>
          <a:xfrm>
            <a:off x="9028439" y="1"/>
            <a:ext cx="3163561" cy="6858000"/>
          </a:xfrm>
          <a:prstGeom prst="rect">
            <a:avLst/>
          </a:prstGeom>
        </p:spPr>
      </p:pic>
    </p:spTree>
    <p:extLst>
      <p:ext uri="{BB962C8B-B14F-4D97-AF65-F5344CB8AC3E}">
        <p14:creationId xmlns:p14="http://schemas.microsoft.com/office/powerpoint/2010/main" val="3090411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9A993-E5DF-4A78-95B4-0FC78D5397A6}"/>
              </a:ext>
            </a:extLst>
          </p:cNvPr>
          <p:cNvSpPr>
            <a:spLocks noGrp="1"/>
          </p:cNvSpPr>
          <p:nvPr>
            <p:ph type="title"/>
          </p:nvPr>
        </p:nvSpPr>
        <p:spPr/>
        <p:txBody>
          <a:bodyPr/>
          <a:lstStyle/>
          <a:p>
            <a:pPr marL="571500" indent="-571500" algn="just">
              <a:buFont typeface="Arial" panose="020B0604020202020204" pitchFamily="34" charset="0"/>
              <a:buChar char="•"/>
            </a:pPr>
            <a:r>
              <a:rPr lang="en-US" dirty="0"/>
              <a:t>1 Diversify your offer lineup</a:t>
            </a:r>
          </a:p>
        </p:txBody>
      </p:sp>
      <p:sp>
        <p:nvSpPr>
          <p:cNvPr id="4" name="Content Placeholder 3">
            <a:extLst>
              <a:ext uri="{FF2B5EF4-FFF2-40B4-BE49-F238E27FC236}">
                <a16:creationId xmlns:a16="http://schemas.microsoft.com/office/drawing/2014/main" id="{1B6CE52E-4C51-4618-A87C-93EC43BF6FB2}"/>
              </a:ext>
            </a:extLst>
          </p:cNvPr>
          <p:cNvSpPr>
            <a:spLocks noGrp="1"/>
          </p:cNvSpPr>
          <p:nvPr>
            <p:ph idx="1"/>
          </p:nvPr>
        </p:nvSpPr>
        <p:spPr/>
        <p:txBody>
          <a:bodyPr/>
          <a:lstStyle/>
          <a:p>
            <a:r>
              <a:rPr lang="en-US" dirty="0"/>
              <a:t>Look into diversifying your offers. What complementary products or services or information can you offer in your business? In order to grow, you need to think about expansion. Identify new opportunities within your niche. Uncover the pain points. What else can you sell to your clients. Where else can you add value in the exchange </a:t>
            </a:r>
          </a:p>
        </p:txBody>
      </p:sp>
    </p:spTree>
    <p:extLst>
      <p:ext uri="{BB962C8B-B14F-4D97-AF65-F5344CB8AC3E}">
        <p14:creationId xmlns:p14="http://schemas.microsoft.com/office/powerpoint/2010/main" val="1762327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68B86-8770-4D0F-BA22-3692A3066A8C}"/>
              </a:ext>
            </a:extLst>
          </p:cNvPr>
          <p:cNvSpPr>
            <a:spLocks noGrp="1"/>
          </p:cNvSpPr>
          <p:nvPr>
            <p:ph type="title"/>
          </p:nvPr>
        </p:nvSpPr>
        <p:spPr/>
        <p:txBody>
          <a:bodyPr>
            <a:normAutofit/>
          </a:bodyPr>
          <a:lstStyle/>
          <a:p>
            <a:r>
              <a:rPr lang="en-US" dirty="0"/>
              <a:t>        2.CREATE A WEBINAR</a:t>
            </a:r>
          </a:p>
        </p:txBody>
      </p:sp>
      <p:sp>
        <p:nvSpPr>
          <p:cNvPr id="3" name="Content Placeholder 2">
            <a:extLst>
              <a:ext uri="{FF2B5EF4-FFF2-40B4-BE49-F238E27FC236}">
                <a16:creationId xmlns:a16="http://schemas.microsoft.com/office/drawing/2014/main" id="{A93284F0-3C76-4CBB-9467-A7E5CFC4990C}"/>
              </a:ext>
            </a:extLst>
          </p:cNvPr>
          <p:cNvSpPr>
            <a:spLocks noGrp="1"/>
          </p:cNvSpPr>
          <p:nvPr>
            <p:ph idx="1"/>
          </p:nvPr>
        </p:nvSpPr>
        <p:spPr/>
        <p:txBody>
          <a:bodyPr/>
          <a:lstStyle/>
          <a:p>
            <a:r>
              <a:rPr lang="en-US" dirty="0"/>
              <a:t>Webinars are a great way to promote any product or service. It can also help you grow any business relatively fast.</a:t>
            </a:r>
          </a:p>
          <a:p>
            <a:r>
              <a:rPr lang="en-US" dirty="0"/>
              <a:t> Webinars provide an automated selling tool for literally taking any product or service to market and reaching a wide audience quickly. The webinar medium is great for captivating audiences to clinch sale after sale, automatically</a:t>
            </a:r>
          </a:p>
        </p:txBody>
      </p:sp>
    </p:spTree>
    <p:extLst>
      <p:ext uri="{BB962C8B-B14F-4D97-AF65-F5344CB8AC3E}">
        <p14:creationId xmlns:p14="http://schemas.microsoft.com/office/powerpoint/2010/main" val="404099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1AA4-BADA-46CB-96E0-E252713E57CB}"/>
              </a:ext>
            </a:extLst>
          </p:cNvPr>
          <p:cNvSpPr>
            <a:spLocks noGrp="1"/>
          </p:cNvSpPr>
          <p:nvPr>
            <p:ph type="title"/>
          </p:nvPr>
        </p:nvSpPr>
        <p:spPr/>
        <p:txBody>
          <a:bodyPr/>
          <a:lstStyle/>
          <a:p>
            <a:r>
              <a:rPr lang="en-US" dirty="0"/>
              <a:t>3.Consider a franchise model FOR LONF TERM SURVIVAL</a:t>
            </a:r>
          </a:p>
        </p:txBody>
      </p:sp>
      <p:sp>
        <p:nvSpPr>
          <p:cNvPr id="3" name="Content Placeholder 2">
            <a:extLst>
              <a:ext uri="{FF2B5EF4-FFF2-40B4-BE49-F238E27FC236}">
                <a16:creationId xmlns:a16="http://schemas.microsoft.com/office/drawing/2014/main" id="{9BFB3BCD-E5CC-4A7B-8D51-4ADC6336FBFB}"/>
              </a:ext>
            </a:extLst>
          </p:cNvPr>
          <p:cNvSpPr>
            <a:spLocks noGrp="1"/>
          </p:cNvSpPr>
          <p:nvPr>
            <p:ph idx="1"/>
          </p:nvPr>
        </p:nvSpPr>
        <p:spPr/>
        <p:txBody>
          <a:bodyPr/>
          <a:lstStyle/>
          <a:p>
            <a:r>
              <a:rPr lang="en-US" dirty="0"/>
              <a:t>. If you have a successful business, and you're really looking to grow quickly, consider franchising it. </a:t>
            </a:r>
          </a:p>
          <a:p>
            <a:r>
              <a:rPr lang="en-US" dirty="0"/>
              <a:t>Although franchise costs are high and moving to a franchise model is complex and takes a lot of marketing know-how, it could make all the difference if you're truly looking for quick growth.</a:t>
            </a:r>
          </a:p>
        </p:txBody>
      </p:sp>
    </p:spTree>
    <p:extLst>
      <p:ext uri="{BB962C8B-B14F-4D97-AF65-F5344CB8AC3E}">
        <p14:creationId xmlns:p14="http://schemas.microsoft.com/office/powerpoint/2010/main" val="1624561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E22CF-4F41-448C-AEC3-BA1EA7E4F0BF}"/>
              </a:ext>
            </a:extLst>
          </p:cNvPr>
          <p:cNvSpPr>
            <a:spLocks noGrp="1"/>
          </p:cNvSpPr>
          <p:nvPr>
            <p:ph type="title"/>
          </p:nvPr>
        </p:nvSpPr>
        <p:spPr/>
        <p:txBody>
          <a:bodyPr>
            <a:normAutofit/>
          </a:bodyPr>
          <a:lstStyle/>
          <a:p>
            <a:r>
              <a:rPr lang="en-US" dirty="0"/>
              <a:t> 4.Create a customer loyalty program</a:t>
            </a:r>
          </a:p>
        </p:txBody>
      </p:sp>
      <p:sp>
        <p:nvSpPr>
          <p:cNvPr id="3" name="Content Placeholder 2">
            <a:extLst>
              <a:ext uri="{FF2B5EF4-FFF2-40B4-BE49-F238E27FC236}">
                <a16:creationId xmlns:a16="http://schemas.microsoft.com/office/drawing/2014/main" id="{2C7F9C16-BB0C-4100-9A69-E9A7C27CD0FC}"/>
              </a:ext>
            </a:extLst>
          </p:cNvPr>
          <p:cNvSpPr>
            <a:spLocks noGrp="1"/>
          </p:cNvSpPr>
          <p:nvPr>
            <p:ph idx="1"/>
          </p:nvPr>
        </p:nvSpPr>
        <p:spPr/>
        <p:txBody>
          <a:bodyPr/>
          <a:lstStyle/>
          <a:p>
            <a:r>
              <a:rPr lang="en-US" dirty="0"/>
              <a:t>Loyalty programs are great ways to increase sales. It costs up to three times more money to acquire new customers than it does to sell something to an existing customer. </a:t>
            </a:r>
          </a:p>
          <a:p>
            <a:r>
              <a:rPr lang="en-US" dirty="0"/>
              <a:t>Other resources pin this number anywhere from four to 10 times more. However, any way that you slice it, acquiring new customers is expensive.</a:t>
            </a:r>
          </a:p>
          <a:p>
            <a:r>
              <a:rPr lang="en-US" dirty="0"/>
              <a:t>	Frasier says that building a customer loyalty program will help you retain customers. It might also help you attract new ones as well. If there's a clear incentive to spend more money with you, it'll pay off in the long run. Build an attractive loyalty program and make it accessible to your existing customers and watch sales skyrocket over time</a:t>
            </a:r>
          </a:p>
        </p:txBody>
      </p:sp>
    </p:spTree>
    <p:extLst>
      <p:ext uri="{BB962C8B-B14F-4D97-AF65-F5344CB8AC3E}">
        <p14:creationId xmlns:p14="http://schemas.microsoft.com/office/powerpoint/2010/main" val="352282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3ACE-D24E-49F1-BA69-69037970DD57}"/>
              </a:ext>
            </a:extLst>
          </p:cNvPr>
          <p:cNvSpPr>
            <a:spLocks noGrp="1"/>
          </p:cNvSpPr>
          <p:nvPr>
            <p:ph type="title"/>
          </p:nvPr>
        </p:nvSpPr>
        <p:spPr/>
        <p:txBody>
          <a:bodyPr/>
          <a:lstStyle/>
          <a:p>
            <a:r>
              <a:rPr lang="en-US" dirty="0"/>
              <a:t>5 Research the competition.</a:t>
            </a:r>
          </a:p>
        </p:txBody>
      </p:sp>
      <p:sp>
        <p:nvSpPr>
          <p:cNvPr id="3" name="Content Placeholder 2">
            <a:extLst>
              <a:ext uri="{FF2B5EF4-FFF2-40B4-BE49-F238E27FC236}">
                <a16:creationId xmlns:a16="http://schemas.microsoft.com/office/drawing/2014/main" id="{1A0938F8-09B3-417C-BC04-E3A9D6D144ED}"/>
              </a:ext>
            </a:extLst>
          </p:cNvPr>
          <p:cNvSpPr>
            <a:spLocks noGrp="1"/>
          </p:cNvSpPr>
          <p:nvPr>
            <p:ph idx="1"/>
          </p:nvPr>
        </p:nvSpPr>
        <p:spPr/>
        <p:txBody>
          <a:bodyPr/>
          <a:lstStyle/>
          <a:p>
            <a:r>
              <a:rPr lang="en-US" dirty="0"/>
              <a:t>When going to market, and you're really looking to get your offer to the masses, you need to research the competition. Frasier says he uses two platforms to conduct his research. The first is Similar Web. The other, </a:t>
            </a:r>
            <a:r>
              <a:rPr lang="en-US" dirty="0" err="1"/>
              <a:t>AdBeat</a:t>
            </a:r>
            <a:r>
              <a:rPr lang="en-US" dirty="0"/>
              <a:t>. Both provide competitive intelligence. It's your chance for x-ray lenses into all landing pages, ad copy, and other stages of the funnel.•	</a:t>
            </a:r>
          </a:p>
          <a:p>
            <a:r>
              <a:rPr lang="en-US" dirty="0"/>
              <a:t>This allows you to uncover any advertiser's online strategy. Find the ads that have been running for the longest and emulate those. That's the quickest way you scale any business. If it's proven and it's working for your competitors, it's likely it'll work for you.</a:t>
            </a:r>
          </a:p>
        </p:txBody>
      </p:sp>
    </p:spTree>
    <p:extLst>
      <p:ext uri="{BB962C8B-B14F-4D97-AF65-F5344CB8AC3E}">
        <p14:creationId xmlns:p14="http://schemas.microsoft.com/office/powerpoint/2010/main" val="485047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8B98B6-FE05-4296-BC10-C2FE4C1F96C7}"/>
              </a:ext>
            </a:extLst>
          </p:cNvPr>
          <p:cNvPicPr>
            <a:picLocks noChangeAspect="1"/>
          </p:cNvPicPr>
          <p:nvPr/>
        </p:nvPicPr>
        <p:blipFill>
          <a:blip r:embed="rId2"/>
          <a:stretch>
            <a:fillRect/>
          </a:stretch>
        </p:blipFill>
        <p:spPr>
          <a:xfrm>
            <a:off x="1991052" y="632012"/>
            <a:ext cx="6091517" cy="6091517"/>
          </a:xfrm>
          <a:prstGeom prst="rect">
            <a:avLst/>
          </a:prstGeom>
        </p:spPr>
      </p:pic>
    </p:spTree>
    <p:extLst>
      <p:ext uri="{BB962C8B-B14F-4D97-AF65-F5344CB8AC3E}">
        <p14:creationId xmlns:p14="http://schemas.microsoft.com/office/powerpoint/2010/main" val="39717590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TotalTime>
  <Words>683</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                                                                                                    AIRWAY DELIVERY: A NEW BUSINESS          OPPORTUNITY STRATEGIES     </vt:lpstr>
      <vt:lpstr>COMPANY ALL ABOUT </vt:lpstr>
      <vt:lpstr>STRATEGY FOR EXPENSION</vt:lpstr>
      <vt:lpstr>1 Diversify your offer lineup</vt:lpstr>
      <vt:lpstr>        2.CREATE A WEBINAR</vt:lpstr>
      <vt:lpstr>3.Consider a franchise model FOR LONF TERM SURVIVAL</vt:lpstr>
      <vt:lpstr> 4.Create a customer loyalty program</vt:lpstr>
      <vt:lpstr>5 Research the competition.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AIRWAY DELIVERY: A NEW BUSINESS          OPPORTUNITY STRATEGIES</dc:title>
  <dc:creator>jayant saxena</dc:creator>
  <cp:lastModifiedBy>jayant saxena</cp:lastModifiedBy>
  <cp:revision>2</cp:revision>
  <dcterms:created xsi:type="dcterms:W3CDTF">2022-01-09T18:35:18Z</dcterms:created>
  <dcterms:modified xsi:type="dcterms:W3CDTF">2022-01-09T19:15:01Z</dcterms:modified>
</cp:coreProperties>
</file>